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312" r:id="rId3"/>
    <p:sldId id="310" r:id="rId4"/>
    <p:sldId id="324" r:id="rId5"/>
    <p:sldId id="331" r:id="rId6"/>
    <p:sldId id="333" r:id="rId7"/>
    <p:sldId id="316" r:id="rId8"/>
    <p:sldId id="319" r:id="rId9"/>
    <p:sldId id="320" r:id="rId10"/>
    <p:sldId id="321" r:id="rId11"/>
    <p:sldId id="317" r:id="rId12"/>
    <p:sldId id="326" r:id="rId13"/>
    <p:sldId id="325" r:id="rId14"/>
    <p:sldId id="323" r:id="rId15"/>
    <p:sldId id="329" r:id="rId16"/>
    <p:sldId id="309" r:id="rId17"/>
    <p:sldId id="293" r:id="rId18"/>
    <p:sldId id="295" r:id="rId19"/>
    <p:sldId id="308" r:id="rId20"/>
    <p:sldId id="334" r:id="rId21"/>
    <p:sldId id="272" r:id="rId22"/>
    <p:sldId id="327" r:id="rId23"/>
    <p:sldId id="273" r:id="rId24"/>
    <p:sldId id="296" r:id="rId25"/>
    <p:sldId id="297" r:id="rId26"/>
    <p:sldId id="298" r:id="rId27"/>
    <p:sldId id="300" r:id="rId28"/>
    <p:sldId id="335" r:id="rId29"/>
    <p:sldId id="301" r:id="rId30"/>
    <p:sldId id="302" r:id="rId31"/>
    <p:sldId id="307" r:id="rId32"/>
    <p:sldId id="311" r:id="rId33"/>
    <p:sldId id="303" r:id="rId34"/>
    <p:sldId id="304" r:id="rId35"/>
    <p:sldId id="305" r:id="rId36"/>
    <p:sldId id="336" r:id="rId37"/>
    <p:sldId id="330" r:id="rId38"/>
    <p:sldId id="274" r:id="rId39"/>
    <p:sldId id="275" r:id="rId40"/>
    <p:sldId id="338" r:id="rId41"/>
    <p:sldId id="337" r:id="rId42"/>
    <p:sldId id="290" r:id="rId43"/>
    <p:sldId id="291" r:id="rId44"/>
    <p:sldId id="306" r:id="rId45"/>
    <p:sldId id="313" r:id="rId46"/>
    <p:sldId id="314" r:id="rId47"/>
    <p:sldId id="315" r:id="rId4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 varScale="1">
        <p:scale>
          <a:sx n="78" d="100"/>
          <a:sy n="78" d="100"/>
        </p:scale>
        <p:origin x="-96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4F2E9-581E-4530-BC6B-0ADF5EA6EC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1EF8D-6832-4DC6-9C2C-BF31AF57D9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E51A8-1836-4E12-9349-D910545978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C615-D80A-47C8-839C-907BF5BBF2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422D7-E960-4A62-AD14-25A91374EE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D00BC-0577-43AB-9EE1-DC1E83EBAC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2A35-D95B-4896-BF48-5ED0287EB4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14585-A681-4126-9BB0-EA8C0BB9BD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98ACB-CE50-40CF-BDD0-D6E605AA6A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0D5BB-8F06-420B-91F9-C79DD6029C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E9610-61B7-43C4-9440-507BBC8762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779DC23-FEA2-4185-A543-D8E26A951A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Logistika" TargetMode="External"/><Relationship Id="rId7" Type="http://schemas.openxmlformats.org/officeDocument/2006/relationships/hyperlink" Target="http://cs.wikipedia.org/wiki/%C3%9A%C4%8Detnictv%C3%AD" TargetMode="External"/><Relationship Id="rId2" Type="http://schemas.openxmlformats.org/officeDocument/2006/relationships/hyperlink" Target="http://cs.wikipedia.org/wiki/V%C3%BDro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Faktura" TargetMode="External"/><Relationship Id="rId5" Type="http://schemas.openxmlformats.org/officeDocument/2006/relationships/hyperlink" Target="http://cs.wikipedia.org/wiki/Majetek" TargetMode="External"/><Relationship Id="rId4" Type="http://schemas.openxmlformats.org/officeDocument/2006/relationships/hyperlink" Target="http://cs.wikipedia.org/wiki/Distribuce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py.cz/" TargetMode="External"/><Relationship Id="rId2" Type="http://schemas.openxmlformats.org/officeDocument/2006/relationships/hyperlink" Target="http://www.systemonline.cz/er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gaventory.com/marketing/Online_ERP_Guide.pdf" TargetMode="External"/><Relationship Id="rId4" Type="http://schemas.openxmlformats.org/officeDocument/2006/relationships/hyperlink" Target="http://hn.ihned.cz/c3-18324610-500000_d-strucna-historie-systemu-erp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571500" y="785813"/>
            <a:ext cx="8072438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Informační systémy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dirty="0" smtClean="0">
                <a:solidFill>
                  <a:srgbClr val="006B5A"/>
                </a:solidFill>
              </a:rPr>
              <a:t>Podnikové IS - ERP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Roman </a:t>
            </a:r>
            <a:r>
              <a:rPr lang="cs-CZ" dirty="0" err="1" smtClean="0"/>
              <a:t>Danel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–geologická fakulta</a:t>
            </a:r>
          </a:p>
        </p:txBody>
      </p:sp>
      <p:pic>
        <p:nvPicPr>
          <p:cNvPr id="2052" name="Obrázek 3" descr="LogoHG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2286000"/>
            <a:ext cx="12430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72816"/>
            <a:ext cx="5627103" cy="401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vyřízení objednávky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7052921" cy="4183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Objednávka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7417907" cy="36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Integrace všech oddělení</a:t>
            </a:r>
          </a:p>
          <a:p>
            <a:r>
              <a:rPr lang="cs-CZ" dirty="0" smtClean="0"/>
              <a:t>Centralizace informací (databáze)</a:t>
            </a:r>
          </a:p>
          <a:p>
            <a:r>
              <a:rPr lang="cs-CZ" dirty="0" smtClean="0"/>
              <a:t>Nástroj pro fungování firmy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Systémy ERP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err="1" smtClean="0"/>
              <a:t>Enterprise</a:t>
            </a:r>
            <a:r>
              <a:rPr lang="cs-CZ" b="1" dirty="0" smtClean="0"/>
              <a:t> </a:t>
            </a:r>
            <a:r>
              <a:rPr lang="cs-CZ" b="1" dirty="0" err="1" smtClean="0"/>
              <a:t>Resource</a:t>
            </a:r>
            <a:r>
              <a:rPr lang="cs-CZ" b="1" dirty="0" smtClean="0"/>
              <a:t> </a:t>
            </a:r>
            <a:r>
              <a:rPr lang="cs-CZ" b="1" dirty="0" err="1" smtClean="0"/>
              <a:t>Planning</a:t>
            </a:r>
            <a:r>
              <a:rPr lang="cs-CZ" dirty="0" smtClean="0"/>
              <a:t> (ERP) je informační systém, který integruje a automatizuje velké množství procesů souvisejících s produkčními činnostmi podniku. Typicky se jedná o </a:t>
            </a:r>
            <a:r>
              <a:rPr lang="cs-CZ" dirty="0" smtClean="0">
                <a:hlinkClick r:id="rId2" action="ppaction://hlinkfile" tooltip="Výroba"/>
              </a:rPr>
              <a:t>výrobu</a:t>
            </a:r>
            <a:r>
              <a:rPr lang="cs-CZ" dirty="0" smtClean="0"/>
              <a:t>, </a:t>
            </a:r>
            <a:r>
              <a:rPr lang="cs-CZ" dirty="0" smtClean="0">
                <a:hlinkClick r:id="rId3" action="ppaction://hlinkfile" tooltip="Logistika"/>
              </a:rPr>
              <a:t>logistiku</a:t>
            </a:r>
            <a:r>
              <a:rPr lang="cs-CZ" dirty="0" smtClean="0"/>
              <a:t>, </a:t>
            </a:r>
            <a:r>
              <a:rPr lang="cs-CZ" dirty="0" smtClean="0">
                <a:hlinkClick r:id="rId4" action="ppaction://hlinkfile" tooltip="Distribuce"/>
              </a:rPr>
              <a:t>distribuci</a:t>
            </a:r>
            <a:r>
              <a:rPr lang="cs-CZ" dirty="0" smtClean="0"/>
              <a:t>, správu </a:t>
            </a:r>
            <a:r>
              <a:rPr lang="cs-CZ" dirty="0" smtClean="0">
                <a:hlinkClick r:id="rId5" action="ppaction://hlinkfile" tooltip="Majetek"/>
              </a:rPr>
              <a:t>majetku</a:t>
            </a:r>
            <a:r>
              <a:rPr lang="cs-CZ" dirty="0" smtClean="0"/>
              <a:t>, prodej, </a:t>
            </a:r>
            <a:r>
              <a:rPr lang="cs-CZ" dirty="0" smtClean="0">
                <a:hlinkClick r:id="rId6" action="ppaction://hlinkfile" tooltip="Faktura"/>
              </a:rPr>
              <a:t>fakturaci</a:t>
            </a:r>
            <a:r>
              <a:rPr lang="cs-CZ" dirty="0" smtClean="0"/>
              <a:t>, a </a:t>
            </a:r>
            <a:r>
              <a:rPr lang="cs-CZ" dirty="0" smtClean="0">
                <a:hlinkClick r:id="rId7" action="ppaction://hlinkfile" tooltip="Účetnictví"/>
              </a:rPr>
              <a:t>účetnictví</a:t>
            </a:r>
            <a:r>
              <a:rPr lang="cs-CZ" dirty="0" smtClean="0"/>
              <a:t>.</a:t>
            </a:r>
          </a:p>
          <a:p>
            <a:pPr eaLnBrk="1" hangingPunct="1"/>
            <a:r>
              <a:rPr lang="cs-CZ" dirty="0" smtClean="0"/>
              <a:t>ERP pracují zejména </a:t>
            </a:r>
            <a:r>
              <a:rPr lang="cs-CZ" dirty="0" smtClean="0">
                <a:solidFill>
                  <a:srgbClr val="C00000"/>
                </a:solidFill>
              </a:rPr>
              <a:t>na úrovni taktického a strategického řízení firmy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ERP pracuje?</a:t>
            </a:r>
          </a:p>
        </p:txBody>
      </p:sp>
      <p:pic>
        <p:nvPicPr>
          <p:cNvPr id="3075" name="Picture 4" descr="obr3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5616" y="1772816"/>
            <a:ext cx="4800600" cy="4343400"/>
          </a:xfrm>
          <a:noFill/>
        </p:spPr>
      </p:pic>
      <p:sp>
        <p:nvSpPr>
          <p:cNvPr id="4" name="TextovéPole 3"/>
          <p:cNvSpPr txBox="1"/>
          <p:nvPr/>
        </p:nvSpPr>
        <p:spPr>
          <a:xfrm>
            <a:off x="6012160" y="443711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denní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868144" y="328498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týdenní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68144" y="1988840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Integrovaná – měsíční </a:t>
            </a:r>
            <a:endParaRPr lang="cs-CZ" sz="3200" dirty="0"/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6480212" y="425709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5400000" flipH="1" flipV="1">
            <a:off x="6516216" y="3140968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ERP (SAP, </a:t>
            </a:r>
            <a:r>
              <a:rPr lang="cs-CZ" dirty="0" err="1" smtClean="0"/>
              <a:t>Karat</a:t>
            </a:r>
            <a:r>
              <a:rPr lang="cs-CZ" dirty="0" smtClean="0"/>
              <a:t>, K2, …)</a:t>
            </a:r>
          </a:p>
          <a:p>
            <a:r>
              <a:rPr lang="cs-CZ" dirty="0" smtClean="0"/>
              <a:t>Problémově orientované (VEMA)</a:t>
            </a:r>
          </a:p>
          <a:p>
            <a:r>
              <a:rPr lang="cs-CZ" dirty="0" smtClean="0"/>
              <a:t>Systémy pro střední a malé podniky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Dřívější trend – maximální funkcionalita</a:t>
            </a:r>
          </a:p>
          <a:p>
            <a:r>
              <a:rPr lang="cs-CZ" dirty="0" smtClean="0"/>
              <a:t>Nynější trend – integrace – ERP II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Podpora uživatelů při rozhodování –&gt; nástroje BI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Reporting </a:t>
            </a:r>
            <a:r>
              <a:rPr lang="cs-CZ" sz="2400" dirty="0" smtClean="0"/>
              <a:t>– zobrazení stavu</a:t>
            </a:r>
          </a:p>
          <a:p>
            <a:pPr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Analytické nástroje </a:t>
            </a:r>
            <a:r>
              <a:rPr lang="cs-CZ" sz="2400" dirty="0" smtClean="0"/>
              <a:t>– odpověď na otázky „proč se to tak stalo“ a „co se bude dít dále“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-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stavu podniku</a:t>
            </a:r>
          </a:p>
          <a:p>
            <a:pPr lvl="1"/>
            <a:r>
              <a:rPr lang="cs-CZ" dirty="0" smtClean="0"/>
              <a:t>Reporty</a:t>
            </a:r>
          </a:p>
          <a:p>
            <a:pPr lvl="1"/>
            <a:r>
              <a:rPr lang="cs-CZ" dirty="0" err="1" smtClean="0"/>
              <a:t>Scorecarding</a:t>
            </a:r>
            <a:r>
              <a:rPr lang="cs-CZ" dirty="0" smtClean="0"/>
              <a:t> – sledování klíčových </a:t>
            </a:r>
            <a:r>
              <a:rPr lang="cs-CZ" smtClean="0"/>
              <a:t>ukazatelů výkonnosti </a:t>
            </a:r>
            <a:r>
              <a:rPr lang="cs-CZ" dirty="0" smtClean="0"/>
              <a:t>(založené většinou na porovnání plánů a skutečnosti)</a:t>
            </a:r>
          </a:p>
          <a:p>
            <a:r>
              <a:rPr lang="cs-CZ" dirty="0" smtClean="0"/>
              <a:t>Plánovací procesy</a:t>
            </a:r>
          </a:p>
          <a:p>
            <a:r>
              <a:rPr lang="cs-CZ" dirty="0" smtClean="0"/>
              <a:t>Integrace s DMS systémy (správa dokumentů)</a:t>
            </a:r>
          </a:p>
          <a:p>
            <a:r>
              <a:rPr lang="cs-CZ" dirty="0" smtClean="0"/>
              <a:t>Mobilita zaměstnanců - přístup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Komponenty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Aplikační moduly</a:t>
            </a:r>
          </a:p>
          <a:p>
            <a:r>
              <a:rPr lang="cs-CZ" dirty="0" smtClean="0"/>
              <a:t>Moduly správy aplikace</a:t>
            </a:r>
          </a:p>
          <a:p>
            <a:r>
              <a:rPr lang="cs-CZ" dirty="0" smtClean="0"/>
              <a:t>Systémové moduly</a:t>
            </a:r>
          </a:p>
          <a:p>
            <a:r>
              <a:rPr lang="cs-CZ" dirty="0" smtClean="0"/>
              <a:t>Podpůrné moduly</a:t>
            </a:r>
          </a:p>
          <a:p>
            <a:pPr lvl="1"/>
            <a:r>
              <a:rPr lang="cs-CZ" dirty="0" smtClean="0"/>
              <a:t>Přizpůsobení software</a:t>
            </a:r>
          </a:p>
          <a:p>
            <a:pPr lvl="1"/>
            <a:r>
              <a:rPr lang="cs-CZ" dirty="0" smtClean="0"/>
              <a:t>Vývojové prostředí</a:t>
            </a:r>
          </a:p>
          <a:p>
            <a:pPr lvl="1"/>
            <a:r>
              <a:rPr lang="cs-CZ" dirty="0" smtClean="0"/>
              <a:t>Správní a dokumentační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dozvíte?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ERP systém a jaké činnosti zajišťuje?</a:t>
            </a:r>
          </a:p>
          <a:p>
            <a:r>
              <a:rPr lang="cs-CZ" dirty="0" smtClean="0"/>
              <a:t>Přínosy a nevýhody</a:t>
            </a:r>
          </a:p>
          <a:p>
            <a:r>
              <a:rPr lang="cs-CZ" dirty="0" smtClean="0"/>
              <a:t>Etapy vývoje ERP</a:t>
            </a:r>
          </a:p>
          <a:p>
            <a:r>
              <a:rPr lang="cs-CZ" dirty="0" smtClean="0"/>
              <a:t>Co je to implementace?</a:t>
            </a:r>
          </a:p>
          <a:p>
            <a:r>
              <a:rPr lang="cs-CZ" dirty="0" smtClean="0"/>
              <a:t>Významní výrobci ERP systémů</a:t>
            </a:r>
          </a:p>
          <a:p>
            <a:r>
              <a:rPr lang="cs-CZ" dirty="0" err="1" smtClean="0"/>
              <a:t>OpenSource</a:t>
            </a:r>
            <a:r>
              <a:rPr lang="cs-CZ" dirty="0" smtClean="0"/>
              <a:t> ERP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Dostupnost informací produkovaných podnikem</a:t>
            </a:r>
          </a:p>
          <a:p>
            <a:r>
              <a:rPr lang="cs-CZ" dirty="0" smtClean="0"/>
              <a:t>Omezení duplicit informací</a:t>
            </a:r>
          </a:p>
          <a:p>
            <a:r>
              <a:rPr lang="cs-CZ" smtClean="0"/>
              <a:t>Automatizace podnikových </a:t>
            </a:r>
            <a:r>
              <a:rPr lang="cs-CZ" dirty="0" smtClean="0"/>
              <a:t>procesů</a:t>
            </a:r>
          </a:p>
          <a:p>
            <a:r>
              <a:rPr lang="cs-CZ" dirty="0" smtClean="0"/>
              <a:t>Možnost propojení podniku s ostatními (Zejména dodavateli)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ERP - přínosy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Zefektivnění a zrychlení ekonomických procesů</a:t>
            </a:r>
          </a:p>
          <a:p>
            <a:r>
              <a:rPr lang="cs-CZ" sz="2400" dirty="0" smtClean="0"/>
              <a:t>Centralizace dat</a:t>
            </a:r>
          </a:p>
          <a:p>
            <a:r>
              <a:rPr lang="cs-CZ" sz="2400" dirty="0" smtClean="0"/>
              <a:t>Snížení chyb</a:t>
            </a:r>
          </a:p>
          <a:p>
            <a:r>
              <a:rPr lang="cs-CZ" sz="2400" dirty="0" smtClean="0"/>
              <a:t>Úspory investic do IT</a:t>
            </a:r>
          </a:p>
          <a:p>
            <a:r>
              <a:rPr lang="cs-CZ" sz="2400" dirty="0" smtClean="0"/>
              <a:t>Zvýšení bezpečnosti dat (informací)</a:t>
            </a:r>
          </a:p>
          <a:p>
            <a:r>
              <a:rPr lang="cs-CZ" sz="2400" dirty="0" smtClean="0"/>
              <a:t>Rychlejší výstupy pro vedení firmy</a:t>
            </a:r>
          </a:p>
          <a:p>
            <a:r>
              <a:rPr lang="cs-CZ" sz="2400" dirty="0" smtClean="0"/>
              <a:t>Podpora pro účetnictví</a:t>
            </a:r>
          </a:p>
          <a:p>
            <a:r>
              <a:rPr lang="cs-CZ" sz="2400" dirty="0" smtClean="0"/>
              <a:t>Zvýšení konkurenceschopnosti</a:t>
            </a:r>
          </a:p>
          <a:p>
            <a:r>
              <a:rPr lang="cs-CZ" sz="2400" dirty="0" smtClean="0"/>
              <a:t>Zrychlení schvalování dat</a:t>
            </a:r>
          </a:p>
          <a:p>
            <a:r>
              <a:rPr lang="cs-CZ" sz="2400" dirty="0" smtClean="0"/>
              <a:t>Propojení s IS dodavatelů/odběratelů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 využitím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Nedostatečné znalosti</a:t>
            </a:r>
          </a:p>
          <a:p>
            <a:r>
              <a:rPr lang="cs-CZ" dirty="0" smtClean="0"/>
              <a:t>Nepřesná data</a:t>
            </a:r>
          </a:p>
          <a:p>
            <a:r>
              <a:rPr lang="cs-CZ" dirty="0" smtClean="0"/>
              <a:t>Není v souladu s potřebami firmy</a:t>
            </a:r>
          </a:p>
          <a:p>
            <a:r>
              <a:rPr lang="cs-CZ" dirty="0" smtClean="0"/>
              <a:t>Byl pořízen na základě požadavku určitého oddělení</a:t>
            </a:r>
          </a:p>
          <a:p>
            <a:r>
              <a:rPr lang="cs-CZ" dirty="0" smtClean="0"/>
              <a:t>Nerespektuje standardní obchodní procesy</a:t>
            </a:r>
          </a:p>
          <a:p>
            <a:r>
              <a:rPr lang="cs-CZ" dirty="0" smtClean="0"/>
              <a:t>Nemá podporu top managementu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– problémy z pohledu uživatele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Důvody, kdy nechtějí uživatelé ERP používat?</a:t>
            </a:r>
          </a:p>
          <a:p>
            <a:pPr>
              <a:buFontTx/>
              <a:buNone/>
            </a:pPr>
            <a:endParaRPr lang="cs-CZ" smtClean="0"/>
          </a:p>
          <a:p>
            <a:pPr lvl="1">
              <a:buFontTx/>
              <a:buChar char="-"/>
            </a:pPr>
            <a:r>
              <a:rPr lang="cs-CZ" smtClean="0"/>
              <a:t>Aplikace se špatně ovládá</a:t>
            </a:r>
          </a:p>
          <a:p>
            <a:pPr lvl="1">
              <a:buFontTx/>
              <a:buChar char="-"/>
            </a:pPr>
            <a:r>
              <a:rPr lang="cs-CZ" smtClean="0"/>
              <a:t>Funkčnost neodpovídá potřebám</a:t>
            </a:r>
          </a:p>
          <a:p>
            <a:pPr>
              <a:buFontTx/>
              <a:buChar char="-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pořízení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Vysoká cena</a:t>
            </a:r>
          </a:p>
          <a:p>
            <a:r>
              <a:rPr lang="cs-CZ" dirty="0" smtClean="0"/>
              <a:t>Další náklady – údržba, školení, rozšiřování</a:t>
            </a:r>
          </a:p>
          <a:p>
            <a:r>
              <a:rPr lang="cs-CZ" dirty="0" smtClean="0"/>
              <a:t>Závislost na dodavateli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a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ERP jsou primárně založeny na zpracování strukturovaných dat (tj. základem je relační databáze).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ECM systémy:</a:t>
            </a:r>
          </a:p>
          <a:p>
            <a:r>
              <a:rPr lang="cs-CZ" dirty="0" smtClean="0"/>
              <a:t>Nestrukturovaná data</a:t>
            </a:r>
          </a:p>
          <a:p>
            <a:r>
              <a:rPr lang="cs-CZ" dirty="0" smtClean="0"/>
              <a:t>Archivní data</a:t>
            </a:r>
          </a:p>
          <a:p>
            <a:r>
              <a:rPr lang="cs-CZ" dirty="0" err="1" smtClean="0"/>
              <a:t>Workflow</a:t>
            </a:r>
            <a:r>
              <a:rPr lang="cs-CZ" dirty="0" smtClean="0"/>
              <a:t> dokumentů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Řídící strategie organizace</a:t>
            </a:r>
          </a:p>
          <a:p>
            <a:r>
              <a:rPr lang="cs-CZ" dirty="0" smtClean="0"/>
              <a:t>Úvodní studie systému</a:t>
            </a:r>
          </a:p>
          <a:p>
            <a:r>
              <a:rPr lang="cs-CZ" dirty="0" smtClean="0"/>
              <a:t>Globální analýza a návrh</a:t>
            </a:r>
          </a:p>
          <a:p>
            <a:r>
              <a:rPr lang="cs-CZ" dirty="0" smtClean="0"/>
              <a:t>Detailní analýza</a:t>
            </a:r>
          </a:p>
          <a:p>
            <a:r>
              <a:rPr lang="cs-CZ" dirty="0" smtClean="0"/>
              <a:t>Implementace</a:t>
            </a:r>
          </a:p>
          <a:p>
            <a:r>
              <a:rPr lang="cs-CZ" dirty="0" smtClean="0"/>
              <a:t>Zavedení</a:t>
            </a:r>
          </a:p>
          <a:p>
            <a:r>
              <a:rPr lang="cs-CZ" dirty="0" smtClean="0"/>
              <a:t>Provoz – údržba - rozvoj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Implementace ERP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/>
              <a:t>Postup zavedení informačního systému se nazývá </a:t>
            </a:r>
            <a:r>
              <a:rPr lang="cs-CZ" sz="2400" dirty="0" smtClean="0">
                <a:solidFill>
                  <a:srgbClr val="0070C0"/>
                </a:solidFill>
              </a:rPr>
              <a:t>implementace</a:t>
            </a:r>
            <a:r>
              <a:rPr lang="cs-CZ" sz="2400" dirty="0" smtClean="0"/>
              <a:t>. 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Implementace a kroky s ní související mají následující strukturu:</a:t>
            </a:r>
          </a:p>
          <a:p>
            <a:pPr lvl="1" eaLnBrk="1" hangingPunct="1"/>
            <a:r>
              <a:rPr lang="cs-CZ" sz="2000" dirty="0" smtClean="0"/>
              <a:t>Definice procesu na ekonomické úrovni. </a:t>
            </a:r>
          </a:p>
          <a:p>
            <a:pPr lvl="1" eaLnBrk="1" hangingPunct="1"/>
            <a:r>
              <a:rPr lang="cs-CZ" sz="2000" dirty="0" smtClean="0"/>
              <a:t>Naprogramování, případně úprava stávajícího kódu. </a:t>
            </a:r>
          </a:p>
          <a:p>
            <a:pPr lvl="1" eaLnBrk="1" hangingPunct="1"/>
            <a:r>
              <a:rPr lang="cs-CZ" sz="2000" dirty="0" smtClean="0"/>
              <a:t>Otestování. </a:t>
            </a:r>
          </a:p>
          <a:p>
            <a:pPr lvl="1" eaLnBrk="1" hangingPunct="1"/>
            <a:r>
              <a:rPr lang="cs-CZ" sz="2000" dirty="0" smtClean="0"/>
              <a:t>Přenos do produkčního prostředí.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ERP –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faktors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Project Management</a:t>
            </a:r>
          </a:p>
          <a:p>
            <a:r>
              <a:rPr lang="cs-CZ" dirty="0" smtClean="0"/>
              <a:t>Project Schedule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Plans</a:t>
            </a:r>
            <a:endParaRPr lang="cs-CZ" dirty="0" smtClean="0"/>
          </a:p>
          <a:p>
            <a:r>
              <a:rPr lang="cs-CZ" dirty="0" smtClean="0"/>
              <a:t>Risk Management</a:t>
            </a:r>
          </a:p>
          <a:p>
            <a:r>
              <a:rPr lang="cs-CZ" dirty="0" err="1" smtClean="0"/>
              <a:t>Change</a:t>
            </a:r>
            <a:r>
              <a:rPr lang="cs-CZ" dirty="0" smtClean="0"/>
              <a:t> Management</a:t>
            </a:r>
          </a:p>
          <a:p>
            <a:r>
              <a:rPr lang="cs-CZ" dirty="0" smtClean="0"/>
              <a:t>Monitoring </a:t>
            </a:r>
            <a:r>
              <a:rPr lang="cs-CZ" dirty="0" err="1" smtClean="0"/>
              <a:t>and</a:t>
            </a:r>
            <a:r>
              <a:rPr lang="cs-CZ" dirty="0" smtClean="0"/>
              <a:t> Feedback</a:t>
            </a:r>
          </a:p>
          <a:p>
            <a:r>
              <a:rPr lang="cs-CZ" dirty="0" err="1" smtClean="0"/>
              <a:t>Users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endParaRPr lang="cs-CZ" dirty="0" smtClean="0"/>
          </a:p>
          <a:p>
            <a:r>
              <a:rPr lang="cs-CZ" dirty="0" err="1" smtClean="0"/>
              <a:t>Communication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Studie proveditelnosti</a:t>
            </a:r>
          </a:p>
          <a:p>
            <a:r>
              <a:rPr lang="cs-CZ" dirty="0" smtClean="0"/>
              <a:t>Příprava smlouvy</a:t>
            </a:r>
          </a:p>
          <a:p>
            <a:r>
              <a:rPr lang="cs-CZ" dirty="0" smtClean="0"/>
              <a:t>Deklarace metodik řízení projektu</a:t>
            </a:r>
          </a:p>
          <a:p>
            <a:r>
              <a:rPr lang="cs-CZ" smtClean="0"/>
              <a:t>Migrace dat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dirty="0" smtClean="0"/>
              <a:t>Tvrdíková, M.: Aplikace moderních informačních technologií v řízení firmy. Česká společnost pro systémovou integraci, 2008</a:t>
            </a:r>
          </a:p>
          <a:p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systemonline.cz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erp</a:t>
            </a:r>
            <a:endParaRPr lang="cs-CZ" sz="2400" dirty="0" smtClean="0"/>
          </a:p>
          <a:p>
            <a:r>
              <a:rPr lang="cs-CZ" sz="2400" dirty="0" smtClean="0"/>
              <a:t>Časopis „IT </a:t>
            </a:r>
            <a:r>
              <a:rPr lang="cs-CZ" sz="2400" dirty="0" err="1" smtClean="0"/>
              <a:t>systems</a:t>
            </a:r>
            <a:r>
              <a:rPr lang="cs-CZ" sz="2400" dirty="0" smtClean="0"/>
              <a:t>“</a:t>
            </a:r>
          </a:p>
          <a:p>
            <a:r>
              <a:rPr lang="cs-CZ" sz="2400" dirty="0" smtClean="0"/>
              <a:t>Podnikové informační systémy ERP -</a:t>
            </a:r>
            <a:r>
              <a:rPr lang="cs-CZ" sz="2400" dirty="0" smtClean="0">
                <a:hlinkClick r:id="rId3"/>
              </a:rPr>
              <a:t>http://www.</a:t>
            </a:r>
            <a:r>
              <a:rPr lang="cs-CZ" sz="2400" dirty="0" err="1" smtClean="0">
                <a:hlinkClick r:id="rId3"/>
              </a:rPr>
              <a:t>erpy.cz</a:t>
            </a:r>
            <a:r>
              <a:rPr lang="cs-CZ" sz="2400" dirty="0" smtClean="0">
                <a:hlinkClick r:id="rId3"/>
              </a:rPr>
              <a:t>/</a:t>
            </a:r>
            <a:endParaRPr lang="cs-CZ" sz="2400" dirty="0" smtClean="0"/>
          </a:p>
          <a:p>
            <a:r>
              <a:rPr lang="pl-PL" sz="2400" dirty="0" smtClean="0">
                <a:hlinkClick r:id="rId4"/>
              </a:rPr>
              <a:t>http://hn.ihned.cz/c3-18324610-500000_d-strucna-historie-systemu-erp</a:t>
            </a:r>
            <a:endParaRPr lang="pl-PL" sz="2400" dirty="0" smtClean="0"/>
          </a:p>
          <a:p>
            <a:r>
              <a:rPr lang="pl-PL" sz="2400" dirty="0" smtClean="0">
                <a:hlinkClick r:id="rId5"/>
              </a:rPr>
              <a:t>http</a:t>
            </a:r>
            <a:r>
              <a:rPr lang="pl-PL" sz="2400" smtClean="0">
                <a:hlinkClick r:id="rId5"/>
              </a:rPr>
              <a:t>://megaventory.com/marketing/Online_ERP_Guide.pdf</a:t>
            </a:r>
            <a:endParaRPr lang="pl-PL" sz="2400" smtClean="0"/>
          </a:p>
          <a:p>
            <a:endParaRPr lang="pl-PL" sz="2400" dirty="0" smtClean="0"/>
          </a:p>
          <a:p>
            <a:pPr>
              <a:buNone/>
            </a:pPr>
            <a:endParaRPr lang="cs-CZ" sz="28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Realizační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Projektové řízení – </a:t>
            </a:r>
            <a:r>
              <a:rPr lang="cs-CZ" dirty="0" smtClean="0">
                <a:solidFill>
                  <a:srgbClr val="FF0000"/>
                </a:solidFill>
              </a:rPr>
              <a:t>dosažení požadovaného cíle v daném čase, s omezenými zdroji a minimálními náklady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dirty="0" smtClean="0"/>
              <a:t>Změnové řízení</a:t>
            </a:r>
          </a:p>
          <a:p>
            <a:pPr lvl="0"/>
            <a:r>
              <a:rPr lang="cs-CZ" dirty="0" smtClean="0"/>
              <a:t>Testování</a:t>
            </a:r>
          </a:p>
          <a:p>
            <a:pPr lvl="0"/>
            <a:r>
              <a:rPr lang="cs-CZ" dirty="0" smtClean="0"/>
              <a:t>Akceptace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Kritická místa realizační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Změnové řízení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sz="2400" dirty="0" smtClean="0"/>
              <a:t>nutnou podmínkou úspěchu je, aby změny zadával </a:t>
            </a:r>
            <a:r>
              <a:rPr lang="cs-CZ" sz="2400" dirty="0" smtClean="0">
                <a:solidFill>
                  <a:srgbClr val="0070C0"/>
                </a:solidFill>
              </a:rPr>
              <a:t>pouze garant </a:t>
            </a:r>
            <a:r>
              <a:rPr lang="cs-CZ" sz="2400" dirty="0" smtClean="0"/>
              <a:t>za danou oblast</a:t>
            </a:r>
          </a:p>
          <a:p>
            <a:r>
              <a:rPr lang="cs-CZ" dirty="0" smtClean="0"/>
              <a:t>Testování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400" dirty="0" smtClean="0">
                <a:solidFill>
                  <a:srgbClr val="0070C0"/>
                </a:solidFill>
              </a:rPr>
              <a:t>Kritickým faktorem úspěchu je důslednost.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Testuje-li dodavatel málo, zákazník nachází mnoho chyb a ztrácí důvěru.</a:t>
            </a:r>
          </a:p>
          <a:p>
            <a:pPr>
              <a:buNone/>
            </a:pPr>
            <a:endParaRPr lang="cs-CZ" sz="2400" dirty="0" smtClean="0"/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Akceptace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Akceptace</a:t>
            </a:r>
          </a:p>
          <a:p>
            <a:pPr lvl="1"/>
            <a:r>
              <a:rPr lang="cs-CZ" dirty="0" smtClean="0"/>
              <a:t>	</a:t>
            </a:r>
            <a:r>
              <a:rPr lang="cs-CZ" dirty="0" smtClean="0">
                <a:solidFill>
                  <a:srgbClr val="C00000"/>
                </a:solidFill>
              </a:rPr>
              <a:t>formální </a:t>
            </a:r>
            <a:r>
              <a:rPr lang="cs-CZ" dirty="0" smtClean="0"/>
              <a:t>– pro fakturaci</a:t>
            </a:r>
          </a:p>
          <a:p>
            <a:pPr lvl="1"/>
            <a:r>
              <a:rPr lang="cs-CZ" dirty="0" smtClean="0"/>
              <a:t>	</a:t>
            </a:r>
            <a:r>
              <a:rPr lang="cs-CZ" dirty="0" smtClean="0">
                <a:solidFill>
                  <a:srgbClr val="C00000"/>
                </a:solidFill>
              </a:rPr>
              <a:t>faktická</a:t>
            </a:r>
          </a:p>
          <a:p>
            <a:pPr lvl="1"/>
            <a:endParaRPr lang="cs-CZ" dirty="0" smtClean="0">
              <a:solidFill>
                <a:srgbClr val="C00000"/>
              </a:solidFill>
            </a:endParaRPr>
          </a:p>
          <a:p>
            <a:pPr lvl="1"/>
            <a:endParaRPr lang="cs-CZ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cs-CZ" dirty="0" smtClean="0"/>
              <a:t>Akceptační testy – měly by být připraveny předem, objektivní prokázání, že požadovaná funkcionalita byla dodána.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Vývojový systém</a:t>
            </a:r>
          </a:p>
          <a:p>
            <a:r>
              <a:rPr lang="cs-CZ" dirty="0" smtClean="0"/>
              <a:t>Testovací</a:t>
            </a:r>
          </a:p>
          <a:p>
            <a:r>
              <a:rPr lang="cs-CZ" dirty="0" smtClean="0"/>
              <a:t>Produkční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Klíčová je podpora managementu.</a:t>
            </a:r>
          </a:p>
          <a:p>
            <a:pPr>
              <a:buNone/>
            </a:pPr>
            <a:r>
              <a:rPr lang="cs-CZ" dirty="0" smtClean="0"/>
              <a:t>Implementace může způsobit změnu firemních procesů.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dodání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On-premise model </a:t>
            </a:r>
            <a:r>
              <a:rPr lang="cs-CZ" dirty="0" smtClean="0"/>
              <a:t>– na vlastních serverech organizace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On-</a:t>
            </a:r>
            <a:r>
              <a:rPr lang="cs-CZ" dirty="0" err="1" smtClean="0">
                <a:solidFill>
                  <a:srgbClr val="0070C0"/>
                </a:solidFill>
              </a:rPr>
              <a:t>demand</a:t>
            </a:r>
            <a:r>
              <a:rPr lang="cs-CZ" dirty="0" smtClean="0">
                <a:solidFill>
                  <a:srgbClr val="0070C0"/>
                </a:solidFill>
              </a:rPr>
              <a:t> model </a:t>
            </a:r>
            <a:r>
              <a:rPr lang="cs-CZ" dirty="0" smtClean="0"/>
              <a:t>(ASP, </a:t>
            </a:r>
            <a:r>
              <a:rPr lang="cs-CZ" dirty="0" err="1" smtClean="0"/>
              <a:t>SaaS</a:t>
            </a:r>
            <a:r>
              <a:rPr lang="cs-CZ" dirty="0" smtClean="0"/>
              <a:t>, </a:t>
            </a:r>
            <a:r>
              <a:rPr lang="cs-CZ" dirty="0" err="1" smtClean="0"/>
              <a:t>cloud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On-</a:t>
            </a:r>
            <a:r>
              <a:rPr lang="cs-CZ" dirty="0" err="1" smtClean="0">
                <a:solidFill>
                  <a:srgbClr val="0070C0"/>
                </a:solidFill>
              </a:rPr>
              <a:t>appliance</a:t>
            </a:r>
            <a:r>
              <a:rPr lang="cs-CZ" dirty="0" smtClean="0"/>
              <a:t> – </a:t>
            </a:r>
            <a:r>
              <a:rPr lang="cs-CZ" dirty="0" err="1" smtClean="0"/>
              <a:t>SaaS</a:t>
            </a:r>
            <a:r>
              <a:rPr lang="cs-CZ" dirty="0" smtClean="0"/>
              <a:t>, zákazník využívá jen některé moduly a platí jen za to, co využívá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Významní výrobci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124" y="2420888"/>
            <a:ext cx="835164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Trh s ERP 2005 (</a:t>
            </a:r>
            <a:r>
              <a:rPr lang="cs-CZ" dirty="0" err="1" smtClean="0"/>
              <a:t>Gartner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/>
              <a:t>#	</a:t>
            </a:r>
            <a:r>
              <a:rPr lang="cs-CZ" sz="2400" dirty="0" err="1" smtClean="0"/>
              <a:t>Vendor</a:t>
            </a:r>
            <a:r>
              <a:rPr lang="cs-CZ" sz="2400" dirty="0" smtClean="0"/>
              <a:t>  		</a:t>
            </a:r>
            <a:r>
              <a:rPr lang="cs-CZ" sz="2400" dirty="0" err="1" smtClean="0"/>
              <a:t>Revenue</a:t>
            </a:r>
            <a:r>
              <a:rPr lang="cs-CZ" sz="2400" dirty="0" smtClean="0"/>
              <a:t> (</a:t>
            </a:r>
            <a:r>
              <a:rPr lang="cs-CZ" sz="2400" dirty="0" err="1" smtClean="0"/>
              <a:t>million</a:t>
            </a:r>
            <a:r>
              <a:rPr lang="cs-CZ" sz="2400" dirty="0" smtClean="0"/>
              <a:t> $)  	Market  (%)       </a:t>
            </a:r>
          </a:p>
          <a:p>
            <a:pPr>
              <a:buNone/>
            </a:pPr>
            <a:r>
              <a:rPr lang="cs-CZ" sz="2400" dirty="0" smtClean="0"/>
              <a:t>1 	  SAP 			4726 			28.7</a:t>
            </a:r>
          </a:p>
          <a:p>
            <a:pPr marL="457200" indent="-457200">
              <a:buAutoNum type="arabicPlain" startAt="2"/>
            </a:pPr>
            <a:r>
              <a:rPr lang="cs-CZ" sz="2400" dirty="0" err="1" smtClean="0"/>
              <a:t>Oracle</a:t>
            </a:r>
            <a:r>
              <a:rPr lang="cs-CZ" sz="2400" dirty="0" smtClean="0"/>
              <a:t> </a:t>
            </a:r>
            <a:r>
              <a:rPr lang="cs-CZ" sz="2400" dirty="0" err="1" smtClean="0"/>
              <a:t>Applications</a:t>
            </a:r>
            <a:r>
              <a:rPr lang="cs-CZ" sz="2400" dirty="0" smtClean="0"/>
              <a:t> 	1674 			10.2</a:t>
            </a:r>
          </a:p>
          <a:p>
            <a:pPr marL="457200" indent="-457200">
              <a:buAutoNum type="arabicPlain" startAt="2"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Sage</a:t>
            </a:r>
            <a:r>
              <a:rPr lang="cs-CZ" sz="2400" dirty="0" smtClean="0"/>
              <a:t> </a:t>
            </a:r>
            <a:r>
              <a:rPr lang="cs-CZ" sz="2400" dirty="0" err="1" smtClean="0"/>
              <a:t>Group</a:t>
            </a:r>
            <a:r>
              <a:rPr lang="cs-CZ" sz="2400" dirty="0" smtClean="0"/>
              <a:t> 	1221 			7.4</a:t>
            </a:r>
          </a:p>
          <a:p>
            <a:pPr marL="457200" indent="-457200">
              <a:buAutoNum type="arabicPlain" startAt="2"/>
            </a:pPr>
            <a:r>
              <a:rPr lang="cs-CZ" sz="2400" dirty="0" smtClean="0"/>
              <a:t>Microsoft Dynamics 	  616 			3.7</a:t>
            </a:r>
            <a:endParaRPr lang="cs-CZ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Nejvýznamnější ERP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/>
              <a:t>PRONTO-</a:t>
            </a:r>
            <a:r>
              <a:rPr lang="cs-CZ" sz="2800" dirty="0" err="1" smtClean="0"/>
              <a:t>Xi</a:t>
            </a:r>
            <a:r>
              <a:rPr lang="cs-CZ" sz="2800" dirty="0" smtClean="0"/>
              <a:t>, </a:t>
            </a:r>
            <a:r>
              <a:rPr lang="cs-CZ" sz="2800" dirty="0" err="1" smtClean="0"/>
              <a:t>Infor</a:t>
            </a:r>
            <a:r>
              <a:rPr lang="cs-CZ" sz="2800" dirty="0" smtClean="0"/>
              <a:t> ERP </a:t>
            </a:r>
            <a:r>
              <a:rPr lang="cs-CZ" sz="2800" dirty="0" err="1" smtClean="0"/>
              <a:t>Visual</a:t>
            </a:r>
            <a:r>
              <a:rPr lang="cs-CZ" sz="2800" dirty="0" smtClean="0"/>
              <a:t>, </a:t>
            </a:r>
            <a:r>
              <a:rPr lang="cs-CZ" sz="2800" dirty="0" err="1" smtClean="0"/>
              <a:t>Global</a:t>
            </a:r>
            <a:r>
              <a:rPr lang="cs-CZ" sz="2800" dirty="0" smtClean="0"/>
              <a:t> </a:t>
            </a:r>
            <a:r>
              <a:rPr lang="cs-CZ" sz="2800" dirty="0" err="1" smtClean="0"/>
              <a:t>Shop</a:t>
            </a:r>
            <a:r>
              <a:rPr lang="cs-CZ" sz="2800" dirty="0" smtClean="0"/>
              <a:t> </a:t>
            </a:r>
            <a:r>
              <a:rPr lang="cs-CZ" sz="2800" dirty="0" err="1" smtClean="0"/>
              <a:t>Solutions</a:t>
            </a:r>
            <a:r>
              <a:rPr lang="cs-CZ" sz="2800" dirty="0" smtClean="0"/>
              <a:t>, </a:t>
            </a:r>
            <a:r>
              <a:rPr lang="cs-CZ" sz="2800" dirty="0" err="1" smtClean="0"/>
              <a:t>FactoryMaster</a:t>
            </a:r>
            <a:r>
              <a:rPr lang="cs-CZ" sz="2800" dirty="0" smtClean="0"/>
              <a:t>, </a:t>
            </a:r>
            <a:r>
              <a:rPr lang="cs-CZ" sz="2800" dirty="0" err="1" smtClean="0"/>
              <a:t>Consona</a:t>
            </a:r>
            <a:r>
              <a:rPr lang="cs-CZ" sz="2800" dirty="0" smtClean="0"/>
              <a:t> Made2Manage, Orion by 3i </a:t>
            </a:r>
            <a:r>
              <a:rPr lang="cs-CZ" sz="2800" dirty="0" err="1" smtClean="0"/>
              <a:t>Infotech</a:t>
            </a:r>
            <a:r>
              <a:rPr lang="cs-CZ" sz="2800" dirty="0" smtClean="0"/>
              <a:t>, </a:t>
            </a:r>
            <a:r>
              <a:rPr lang="cs-CZ" sz="2800" dirty="0" err="1" smtClean="0"/>
              <a:t>Epicor</a:t>
            </a:r>
            <a:r>
              <a:rPr lang="cs-CZ" sz="2800" dirty="0" smtClean="0"/>
              <a:t> ERP, IFS </a:t>
            </a:r>
            <a:r>
              <a:rPr lang="cs-CZ" sz="2800" dirty="0" err="1" smtClean="0"/>
              <a:t>Applications</a:t>
            </a:r>
            <a:r>
              <a:rPr lang="cs-CZ" sz="2800" dirty="0" smtClean="0"/>
              <a:t>, </a:t>
            </a:r>
            <a:r>
              <a:rPr lang="cs-CZ" sz="2800" dirty="0" err="1" smtClean="0"/>
              <a:t>Lawson</a:t>
            </a:r>
            <a:r>
              <a:rPr lang="cs-CZ" sz="2800" dirty="0" smtClean="0"/>
              <a:t> M3, Microsoft Dynamics AX, JD </a:t>
            </a:r>
            <a:r>
              <a:rPr lang="cs-CZ" sz="2800" dirty="0" err="1" smtClean="0"/>
              <a:t>Edwards</a:t>
            </a:r>
            <a:r>
              <a:rPr lang="cs-CZ" sz="2800" dirty="0" smtClean="0"/>
              <a:t> </a:t>
            </a:r>
            <a:r>
              <a:rPr lang="cs-CZ" sz="2800" dirty="0" err="1" smtClean="0"/>
              <a:t>EnterpriseOne</a:t>
            </a:r>
            <a:r>
              <a:rPr lang="cs-CZ" sz="2800" dirty="0" smtClean="0"/>
              <a:t> by </a:t>
            </a:r>
            <a:r>
              <a:rPr lang="cs-CZ" sz="2800" dirty="0" err="1" smtClean="0"/>
              <a:t>Oracle</a:t>
            </a:r>
            <a:r>
              <a:rPr lang="cs-CZ" sz="2800" dirty="0" smtClean="0"/>
              <a:t>, </a:t>
            </a:r>
            <a:r>
              <a:rPr lang="cs-CZ" sz="2800" dirty="0" err="1" smtClean="0"/>
              <a:t>Jobscope</a:t>
            </a:r>
            <a:r>
              <a:rPr lang="cs-CZ" sz="2800" dirty="0" smtClean="0"/>
              <a:t> </a:t>
            </a:r>
            <a:r>
              <a:rPr lang="cs-CZ" sz="2800" dirty="0" err="1" smtClean="0"/>
              <a:t>Enterprise</a:t>
            </a:r>
            <a:r>
              <a:rPr lang="cs-CZ" sz="2800" dirty="0" smtClean="0"/>
              <a:t> </a:t>
            </a:r>
            <a:r>
              <a:rPr lang="cs-CZ" sz="2800" dirty="0" err="1" smtClean="0"/>
              <a:t>Edition</a:t>
            </a:r>
            <a:r>
              <a:rPr lang="cs-CZ" sz="2800" dirty="0" smtClean="0"/>
              <a:t>, </a:t>
            </a:r>
            <a:r>
              <a:rPr lang="cs-CZ" sz="2800" dirty="0" err="1" smtClean="0"/>
              <a:t>Sage</a:t>
            </a:r>
            <a:r>
              <a:rPr lang="cs-CZ" sz="2800" dirty="0" smtClean="0"/>
              <a:t> ERP X3, TGI </a:t>
            </a:r>
            <a:r>
              <a:rPr lang="cs-CZ" sz="2800" dirty="0" err="1" smtClean="0"/>
              <a:t>Enterprise</a:t>
            </a:r>
            <a:r>
              <a:rPr lang="cs-CZ" sz="2800" dirty="0" smtClean="0"/>
              <a:t> 21, </a:t>
            </a:r>
            <a:r>
              <a:rPr lang="cs-CZ" sz="2800" dirty="0" err="1" smtClean="0"/>
              <a:t>Jeeves</a:t>
            </a:r>
            <a:r>
              <a:rPr lang="cs-CZ" sz="2800" dirty="0" smtClean="0"/>
              <a:t> </a:t>
            </a:r>
            <a:r>
              <a:rPr lang="cs-CZ" sz="2800" dirty="0" err="1" smtClean="0"/>
              <a:t>Universal</a:t>
            </a:r>
            <a:r>
              <a:rPr lang="cs-CZ" sz="2800" dirty="0" smtClean="0"/>
              <a:t>, </a:t>
            </a:r>
            <a:r>
              <a:rPr lang="cs-CZ" sz="2800" dirty="0" err="1" smtClean="0"/>
              <a:t>and</a:t>
            </a:r>
            <a:r>
              <a:rPr lang="cs-CZ" sz="2800" dirty="0" smtClean="0"/>
              <a:t> SAP Business </a:t>
            </a:r>
            <a:r>
              <a:rPr lang="cs-CZ" sz="2800" dirty="0" err="1" smtClean="0"/>
              <a:t>ByDesign</a:t>
            </a:r>
            <a:endParaRPr lang="cs-CZ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ERP – open source x komerční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Open source (např. Compiere)</a:t>
            </a:r>
          </a:p>
          <a:p>
            <a:pPr>
              <a:buFontTx/>
              <a:buChar char="-"/>
            </a:pPr>
            <a:r>
              <a:rPr lang="cs-CZ" smtClean="0"/>
              <a:t>Volná dispozice zdrojovým kódem</a:t>
            </a:r>
          </a:p>
          <a:p>
            <a:pPr>
              <a:buFontTx/>
              <a:buChar char="-"/>
            </a:pPr>
            <a:r>
              <a:rPr lang="cs-CZ" smtClean="0"/>
              <a:t>Možnost změnit užití SW dle budoucích potřeb</a:t>
            </a:r>
          </a:p>
          <a:p>
            <a:pPr>
              <a:buFontTx/>
              <a:buChar char="-"/>
            </a:pPr>
            <a:endParaRPr lang="cs-CZ" smtClean="0"/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ERP open source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Nevýhody open </a:t>
            </a:r>
            <a:r>
              <a:rPr lang="cs-CZ" dirty="0" err="1" smtClean="0"/>
              <a:t>source</a:t>
            </a:r>
            <a:r>
              <a:rPr lang="cs-CZ" dirty="0" smtClean="0"/>
              <a:t> řešení:</a:t>
            </a:r>
          </a:p>
          <a:p>
            <a:pPr>
              <a:buFontTx/>
              <a:buChar char="-"/>
            </a:pPr>
            <a:r>
              <a:rPr lang="cs-CZ" dirty="0" smtClean="0"/>
              <a:t>Nestálost v čase</a:t>
            </a:r>
          </a:p>
          <a:p>
            <a:pPr>
              <a:buFontTx/>
              <a:buChar char="-"/>
            </a:pPr>
            <a:r>
              <a:rPr lang="cs-CZ" dirty="0" smtClean="0"/>
              <a:t>Nejasná koncepce vývoje</a:t>
            </a:r>
          </a:p>
          <a:p>
            <a:pPr>
              <a:buFontTx/>
              <a:buChar char="-"/>
            </a:pPr>
            <a:r>
              <a:rPr lang="cs-CZ" dirty="0" smtClean="0"/>
              <a:t>Může být nedotaženost projektu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None/>
            </a:pPr>
            <a:r>
              <a:rPr lang="cs-CZ" u="sng" dirty="0" smtClean="0"/>
              <a:t>Komerční řešení jsou více zaměřeny na implementační fázi.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Podnikové informační systémy</a:t>
            </a:r>
            <a:br>
              <a:rPr lang="cs-CZ" smtClean="0"/>
            </a:br>
            <a:r>
              <a:rPr lang="cs-CZ" smtClean="0"/>
              <a:t>dle řídicí úrovně</a:t>
            </a:r>
          </a:p>
        </p:txBody>
      </p:sp>
      <p:pic>
        <p:nvPicPr>
          <p:cNvPr id="3075" name="Picture 4" descr="obr3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71700" y="1690688"/>
            <a:ext cx="4800600" cy="4343400"/>
          </a:xfrm>
          <a:noFill/>
        </p:spPr>
      </p:pic>
      <p:cxnSp>
        <p:nvCxnSpPr>
          <p:cNvPr id="5" name="Přímá spojovací šipka 4"/>
          <p:cNvCxnSpPr/>
          <p:nvPr/>
        </p:nvCxnSpPr>
        <p:spPr>
          <a:xfrm>
            <a:off x="7452320" y="2204864"/>
            <a:ext cx="72008" cy="30243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300192" y="16288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Source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Compiere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Apache</a:t>
            </a:r>
            <a:r>
              <a:rPr lang="cs-CZ" dirty="0" smtClean="0"/>
              <a:t> </a:t>
            </a:r>
            <a:r>
              <a:rPr lang="cs-CZ" dirty="0" err="1" smtClean="0"/>
              <a:t>OFBiz</a:t>
            </a:r>
            <a:endParaRPr lang="cs-CZ" dirty="0" smtClean="0"/>
          </a:p>
          <a:p>
            <a:r>
              <a:rPr lang="cs-CZ" dirty="0" err="1" smtClean="0"/>
              <a:t>Odoo</a:t>
            </a:r>
            <a:r>
              <a:rPr lang="cs-CZ" dirty="0" smtClean="0"/>
              <a:t> (</a:t>
            </a:r>
            <a:r>
              <a:rPr lang="cs-CZ" dirty="0" err="1" smtClean="0"/>
              <a:t>OpenERP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xTUple</a:t>
            </a:r>
            <a:endParaRPr lang="cs-CZ" dirty="0" smtClean="0"/>
          </a:p>
          <a:p>
            <a:r>
              <a:rPr lang="cs-CZ" dirty="0" err="1" smtClean="0"/>
              <a:t>OpenBravo</a:t>
            </a:r>
            <a:r>
              <a:rPr lang="cs-CZ" dirty="0" smtClean="0"/>
              <a:t> ERP</a:t>
            </a:r>
          </a:p>
          <a:p>
            <a:r>
              <a:rPr lang="cs-CZ" dirty="0" err="1" smtClean="0"/>
              <a:t>Opentaps</a:t>
            </a:r>
            <a:endParaRPr lang="cs-CZ" dirty="0" smtClean="0"/>
          </a:p>
          <a:p>
            <a:r>
              <a:rPr lang="cs-CZ" dirty="0" smtClean="0"/>
              <a:t>ERP5</a:t>
            </a:r>
          </a:p>
          <a:p>
            <a:r>
              <a:rPr lang="cs-CZ" dirty="0" err="1" smtClean="0"/>
              <a:t>ERPNext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7891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systému </a:t>
            </a:r>
            <a:r>
              <a:rPr lang="cs-CZ" dirty="0" err="1" smtClean="0"/>
              <a:t>Compiere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16580"/>
            <a:ext cx="6984776" cy="456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049647" y="627525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http://www.systemonline.cz/erp/erp-system-open-source.htm</a:t>
            </a:r>
          </a:p>
        </p:txBody>
      </p:sp>
    </p:spTree>
    <p:extLst>
      <p:ext uri="{BB962C8B-B14F-4D97-AF65-F5344CB8AC3E}">
        <p14:creationId xmlns:p14="http://schemas.microsoft.com/office/powerpoint/2010/main" val="35781718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Trh s ERP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Large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enterprises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– nadnárodní společnosti – segment již obsazen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Medium </a:t>
            </a:r>
            <a:r>
              <a:rPr lang="cs-CZ" dirty="0" err="1" smtClean="0">
                <a:solidFill>
                  <a:srgbClr val="C00000"/>
                </a:solidFill>
              </a:rPr>
              <a:t>enterprises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– pro dodavatele nejzajímavější segment</a:t>
            </a:r>
          </a:p>
          <a:p>
            <a:r>
              <a:rPr lang="cs-CZ" dirty="0" err="1" smtClean="0">
                <a:solidFill>
                  <a:srgbClr val="C00000"/>
                </a:solidFill>
              </a:rPr>
              <a:t>Small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enterprises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(do 50 zaměstnanců a 100 mil. Kč) – krabicové produkty tuzemských výrobců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ERP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Menší firmy – důraz na rychlost a snadnost pořizování dat na úkor šíře, komplexnosti a kvality.</a:t>
            </a:r>
          </a:p>
          <a:p>
            <a:pPr>
              <a:buFontTx/>
              <a:buNone/>
            </a:pPr>
            <a:r>
              <a:rPr lang="cs-CZ" smtClean="0"/>
              <a:t>Proto nedávají přednost komplexním velkým balíkům, kde je důraz na komplexnost, kvalitu a špičkové analytické informace. Pro malou firmu se implementace takového balíku může stát komplikací.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možný vývoj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Integrace MES systémů</a:t>
            </a:r>
          </a:p>
          <a:p>
            <a:r>
              <a:rPr lang="cs-CZ" dirty="0" smtClean="0"/>
              <a:t>Integrace PDM (</a:t>
            </a:r>
            <a:r>
              <a:rPr lang="cs-CZ" dirty="0" err="1" smtClean="0"/>
              <a:t>Product</a:t>
            </a:r>
            <a:r>
              <a:rPr lang="cs-CZ" dirty="0" smtClean="0"/>
              <a:t> Data Management)</a:t>
            </a:r>
          </a:p>
          <a:p>
            <a:r>
              <a:rPr lang="cs-CZ" dirty="0" smtClean="0"/>
              <a:t>Technologicky – SOA, web 2.0, 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ERP je typ podnikového informačního systému slouží k zajištění lepšího fungování firmy</a:t>
            </a:r>
          </a:p>
          <a:p>
            <a:r>
              <a:rPr lang="cs-CZ" dirty="0" smtClean="0"/>
              <a:t>Zahrnuje oblast plánování, ekonomiky a řízení firmy, často spojen s prostředky BI pro podporu rozhodování</a:t>
            </a:r>
          </a:p>
          <a:p>
            <a:r>
              <a:rPr lang="cs-CZ" dirty="0" smtClean="0"/>
              <a:t>Proces nasazení IS se nazývá implementace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Světoví výrobci ERP – např. SAP, </a:t>
            </a:r>
            <a:r>
              <a:rPr lang="cs-CZ" dirty="0" err="1" smtClean="0"/>
              <a:t>Infor</a:t>
            </a:r>
            <a:r>
              <a:rPr lang="cs-CZ" dirty="0" smtClean="0"/>
              <a:t>, Microsoft</a:t>
            </a:r>
          </a:p>
          <a:p>
            <a:r>
              <a:rPr lang="cs-CZ" dirty="0" smtClean="0"/>
              <a:t>Existují open </a:t>
            </a:r>
            <a:r>
              <a:rPr lang="cs-CZ" dirty="0" err="1" smtClean="0"/>
              <a:t>source</a:t>
            </a:r>
            <a:r>
              <a:rPr lang="cs-CZ" dirty="0" smtClean="0"/>
              <a:t> řešení</a:t>
            </a:r>
          </a:p>
          <a:p>
            <a:r>
              <a:rPr lang="cs-CZ" dirty="0" smtClean="0"/>
              <a:t>ERP II - integrace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</a:t>
            </a:r>
            <a:r>
              <a:rPr lang="cs-CZ" dirty="0" err="1" smtClean="0"/>
              <a:t>SaaS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Co je to SAP?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9592" y="2852936"/>
            <a:ext cx="237626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Účetní programy, ekonomické aplikace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63888" y="2852936"/>
            <a:ext cx="237626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Větší modulární systémy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56176" y="2852936"/>
            <a:ext cx="237626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Komplexní ERP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8" name="Přímá spojovací šipka 7"/>
          <p:cNvCxnSpPr>
            <a:stCxn id="4" idx="3"/>
          </p:cNvCxnSpPr>
          <p:nvPr/>
        </p:nvCxnSpPr>
        <p:spPr>
          <a:xfrm>
            <a:off x="3275856" y="350100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stCxn id="5" idx="3"/>
            <a:endCxn id="6" idx="1"/>
          </p:cNvCxnSpPr>
          <p:nvPr/>
        </p:nvCxnSpPr>
        <p:spPr>
          <a:xfrm>
            <a:off x="5940152" y="350100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Cobol</a:t>
            </a:r>
          </a:p>
          <a:p>
            <a:r>
              <a:rPr lang="cs-CZ" dirty="0" smtClean="0"/>
              <a:t>MRP – 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- materiálové plánování výroby</a:t>
            </a:r>
          </a:p>
          <a:p>
            <a:r>
              <a:rPr lang="cs-CZ" dirty="0" smtClean="0"/>
              <a:t>MRP II –  </a:t>
            </a:r>
            <a:r>
              <a:rPr lang="cs-CZ" dirty="0" err="1" smtClean="0"/>
              <a:t>Manufacturing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 řízení a optimalizace dodávek materiálu</a:t>
            </a:r>
          </a:p>
          <a:p>
            <a:r>
              <a:rPr lang="cs-CZ" dirty="0" smtClean="0"/>
              <a:t>ERP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 - oddělení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5830661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03848" y="2132856"/>
            <a:ext cx="28803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FIRMA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43608" y="4077072"/>
            <a:ext cx="29523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ZÁKAZNÍK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508104" y="4077072"/>
            <a:ext cx="280831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DODAVATEL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5" name="Přímá spojovací šipka 14"/>
          <p:cNvCxnSpPr/>
          <p:nvPr/>
        </p:nvCxnSpPr>
        <p:spPr>
          <a:xfrm rot="5400000">
            <a:off x="3707904" y="3645024"/>
            <a:ext cx="122413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endCxn id="6" idx="1"/>
          </p:cNvCxnSpPr>
          <p:nvPr/>
        </p:nvCxnSpPr>
        <p:spPr>
          <a:xfrm rot="16200000" flipH="1">
            <a:off x="4391980" y="3609020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55576" y="3212976"/>
            <a:ext cx="208823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ŘÍZENÍ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63888" y="3212976"/>
            <a:ext cx="208823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VÝROBA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444208" y="3212976"/>
            <a:ext cx="208823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PRODEJ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ousměrná vodorovná šipka 6"/>
          <p:cNvSpPr/>
          <p:nvPr/>
        </p:nvSpPr>
        <p:spPr>
          <a:xfrm>
            <a:off x="2843808" y="3861048"/>
            <a:ext cx="72008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ousměrná vodorovná šipka 7"/>
          <p:cNvSpPr/>
          <p:nvPr/>
        </p:nvSpPr>
        <p:spPr>
          <a:xfrm>
            <a:off x="5652120" y="3789040"/>
            <a:ext cx="792088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937</Words>
  <Application>Microsoft Office PowerPoint</Application>
  <PresentationFormat>Předvádění na obrazovce (4:3)</PresentationFormat>
  <Paragraphs>237</Paragraphs>
  <Slides>47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Výchozí návrh</vt:lpstr>
      <vt:lpstr>Informační systémy Podnikové IS - ERP</vt:lpstr>
      <vt:lpstr>Co se dozvíte?</vt:lpstr>
      <vt:lpstr>Doporučená literatura</vt:lpstr>
      <vt:lpstr>Podnikové informační systémy dle řídicí úrovně</vt:lpstr>
      <vt:lpstr>Historie</vt:lpstr>
      <vt:lpstr>Historie</vt:lpstr>
      <vt:lpstr>Podnik - oddělení</vt:lpstr>
      <vt:lpstr>Vztahy</vt:lpstr>
      <vt:lpstr>Prezentace aplikace PowerPoint</vt:lpstr>
      <vt:lpstr>ERP</vt:lpstr>
      <vt:lpstr>Proces vyřízení objednávky</vt:lpstr>
      <vt:lpstr>Objednávka</vt:lpstr>
      <vt:lpstr>ERP</vt:lpstr>
      <vt:lpstr>Systémy ERP</vt:lpstr>
      <vt:lpstr>Jak ERP pracuje?</vt:lpstr>
      <vt:lpstr>Typy ERP</vt:lpstr>
      <vt:lpstr>ERP</vt:lpstr>
      <vt:lpstr>ERP - oblasti</vt:lpstr>
      <vt:lpstr>Komponenty ERP</vt:lpstr>
      <vt:lpstr>ERP cíl</vt:lpstr>
      <vt:lpstr>ERP - přínosy</vt:lpstr>
      <vt:lpstr>Problémy s využitím ERP</vt:lpstr>
      <vt:lpstr>ERP – problémy z pohledu uživatele</vt:lpstr>
      <vt:lpstr>Nevýhody pořízení ERP</vt:lpstr>
      <vt:lpstr>ERP a databáze</vt:lpstr>
      <vt:lpstr>Etapy vývoje</vt:lpstr>
      <vt:lpstr>Implementace ERP</vt:lpstr>
      <vt:lpstr>Implementace ERP – success faktors</vt:lpstr>
      <vt:lpstr>Implementace</vt:lpstr>
      <vt:lpstr>Realizační fáze</vt:lpstr>
      <vt:lpstr>Kritická místa realizační fáze</vt:lpstr>
      <vt:lpstr>Akceptace</vt:lpstr>
      <vt:lpstr>Nasazení</vt:lpstr>
      <vt:lpstr>Modely dodání</vt:lpstr>
      <vt:lpstr>Významní výrobci ERP</vt:lpstr>
      <vt:lpstr>Trh s ERP 2005 (Gartner)</vt:lpstr>
      <vt:lpstr>Nejvýznamnější ERP systémy</vt:lpstr>
      <vt:lpstr>ERP – open source x komerční</vt:lpstr>
      <vt:lpstr>ERP open source</vt:lpstr>
      <vt:lpstr>Open Source ERP</vt:lpstr>
      <vt:lpstr>Architektura systému Compiere</vt:lpstr>
      <vt:lpstr>Trh s ERP</vt:lpstr>
      <vt:lpstr>ERP</vt:lpstr>
      <vt:lpstr>Další možný vývoj ERP</vt:lpstr>
      <vt:lpstr>Shrnutí</vt:lpstr>
      <vt:lpstr>Shrnutí</vt:lpstr>
      <vt:lpstr>Test</vt:lpstr>
    </vt:vector>
  </TitlesOfParts>
  <Company>Kovo, Informační systémy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  CRM SYSTÉMY</dc:title>
  <dc:creator>Danel</dc:creator>
  <cp:lastModifiedBy>uzivatel</cp:lastModifiedBy>
  <cp:revision>74</cp:revision>
  <dcterms:created xsi:type="dcterms:W3CDTF">2009-04-08T21:23:14Z</dcterms:created>
  <dcterms:modified xsi:type="dcterms:W3CDTF">2015-06-05T13:10:38Z</dcterms:modified>
</cp:coreProperties>
</file>